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2" r:id="rId8"/>
    <p:sldId id="263" r:id="rId9"/>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9" autoAdjust="0"/>
    <p:restoredTop sz="94660"/>
  </p:normalViewPr>
  <p:slideViewPr>
    <p:cSldViewPr>
      <p:cViewPr varScale="1">
        <p:scale>
          <a:sx n="56" d="100"/>
          <a:sy n="56" d="100"/>
        </p:scale>
        <p:origin x="270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그룹 50">
            <a:extLst>
              <a:ext uri="{FF2B5EF4-FFF2-40B4-BE49-F238E27FC236}">
                <a16:creationId xmlns:a16="http://schemas.microsoft.com/office/drawing/2014/main" id="{475C6BD0-1E3C-4A88-A0F2-368AE9B081E3}"/>
              </a:ext>
            </a:extLst>
          </p:cNvPr>
          <p:cNvGrpSpPr/>
          <p:nvPr/>
        </p:nvGrpSpPr>
        <p:grpSpPr>
          <a:xfrm>
            <a:off x="-111697" y="-108004"/>
            <a:ext cx="5586349" cy="8214853"/>
            <a:chOff x="-111697" y="-108004"/>
            <a:chExt cx="5586349" cy="8214853"/>
          </a:xfrm>
        </p:grpSpPr>
        <p:sp>
          <p:nvSpPr>
            <p:cNvPr id="25" name="object 25"/>
            <p:cNvSpPr/>
            <p:nvPr/>
          </p:nvSpPr>
          <p:spPr>
            <a:xfrm>
              <a:off x="-111697" y="1501999"/>
              <a:ext cx="5586349" cy="6604850"/>
            </a:xfrm>
            <a:custGeom>
              <a:avLst/>
              <a:gdLst/>
              <a:ahLst/>
              <a:cxnLst/>
              <a:rect l="l" t="t" r="r" b="b"/>
              <a:pathLst>
                <a:path w="5586349" h="6604850">
                  <a:moveTo>
                    <a:pt x="5583695" y="6136855"/>
                  </a:moveTo>
                  <a:lnTo>
                    <a:pt x="323989" y="6136855"/>
                  </a:lnTo>
                  <a:lnTo>
                    <a:pt x="323989" y="0"/>
                  </a:lnTo>
                  <a:lnTo>
                    <a:pt x="111697" y="0"/>
                  </a:lnTo>
                  <a:lnTo>
                    <a:pt x="111697" y="6489995"/>
                  </a:lnTo>
                  <a:lnTo>
                    <a:pt x="5583695" y="6489995"/>
                  </a:lnTo>
                  <a:lnTo>
                    <a:pt x="5583695" y="6136855"/>
                  </a:lnTo>
                  <a:close/>
                </a:path>
              </a:pathLst>
            </a:custGeom>
            <a:solidFill>
              <a:srgbClr val="43C7F4"/>
            </a:solidFill>
          </p:spPr>
          <p:txBody>
            <a:bodyPr wrap="square" lIns="0" tIns="0" rIns="0" bIns="0" rtlCol="0">
              <a:noAutofit/>
            </a:bodyPr>
            <a:lstStyle/>
            <a:p>
              <a:endParaRPr/>
            </a:p>
          </p:txBody>
        </p:sp>
        <p:sp>
          <p:nvSpPr>
            <p:cNvPr id="26" name="object 26"/>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7" name="object 27"/>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28" name="object 28"/>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9" name="object 29"/>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30" name="object 30"/>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31" name="object 31"/>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2" name="object 32"/>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3" name="object 33"/>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4" name="object 34"/>
            <p:cNvSpPr/>
            <p:nvPr/>
          </p:nvSpPr>
          <p:spPr>
            <a:xfrm>
              <a:off x="539009" y="2517800"/>
              <a:ext cx="4216797" cy="3018904"/>
            </a:xfrm>
            <a:prstGeom prst="rect">
              <a:avLst/>
            </a:prstGeom>
            <a:blipFill>
              <a:blip r:embed="rId2" cstate="print"/>
              <a:stretch>
                <a:fillRect/>
              </a:stretch>
            </a:blipFill>
          </p:spPr>
          <p:txBody>
            <a:bodyPr wrap="square" lIns="0" tIns="0" rIns="0" bIns="0" rtlCol="0">
              <a:noAutofit/>
            </a:bodyPr>
            <a:lstStyle/>
            <a:p>
              <a:endParaRPr/>
            </a:p>
          </p:txBody>
        </p:sp>
        <p:sp>
          <p:nvSpPr>
            <p:cNvPr id="24" name="object 24"/>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23" name="object 23"/>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22" name="object 22"/>
            <p:cNvSpPr txBox="1"/>
            <p:nvPr/>
          </p:nvSpPr>
          <p:spPr>
            <a:xfrm>
              <a:off x="1168099" y="263579"/>
              <a:ext cx="1644951" cy="164288"/>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El evangelismo de Jesús</a:t>
              </a:r>
              <a:endParaRPr lang="es-ES" sz="1000" dirty="0">
                <a:latin typeface="Malgun Gothic"/>
                <a:cs typeface="Malgun Gothic"/>
              </a:endParaRPr>
            </a:p>
          </p:txBody>
        </p:sp>
        <p:sp>
          <p:nvSpPr>
            <p:cNvPr id="21" name="object 21"/>
            <p:cNvSpPr txBox="1"/>
            <p:nvPr/>
          </p:nvSpPr>
          <p:spPr>
            <a:xfrm>
              <a:off x="205799" y="341650"/>
              <a:ext cx="726104" cy="863600"/>
            </a:xfrm>
            <a:prstGeom prst="rect">
              <a:avLst/>
            </a:prstGeom>
          </p:spPr>
          <p:txBody>
            <a:bodyPr wrap="square" lIns="0" tIns="43180" rIns="0" bIns="0" rtlCol="0">
              <a:noAutofit/>
            </a:bodyPr>
            <a:lstStyle/>
            <a:p>
              <a:pPr marL="12700">
                <a:lnSpc>
                  <a:spcPts val="6800"/>
                </a:lnSpc>
              </a:pPr>
              <a:r>
                <a:rPr sz="6600" b="1" spc="-1056" dirty="0">
                  <a:latin typeface="Times New Roman"/>
                  <a:cs typeface="Times New Roman"/>
                </a:rPr>
                <a:t>37</a:t>
              </a:r>
              <a:endParaRPr sz="6600">
                <a:latin typeface="Times New Roman"/>
                <a:cs typeface="Times New Roman"/>
              </a:endParaRPr>
            </a:p>
          </p:txBody>
        </p:sp>
        <p:sp>
          <p:nvSpPr>
            <p:cNvPr id="20" name="object 20"/>
            <p:cNvSpPr txBox="1"/>
            <p:nvPr/>
          </p:nvSpPr>
          <p:spPr>
            <a:xfrm>
              <a:off x="1142700" y="560717"/>
              <a:ext cx="3803950"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Ahora es el tiempo de la siega</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Jn</a:t>
              </a:r>
              <a:r>
                <a:rPr sz="900" dirty="0">
                  <a:latin typeface="Malgun Gothic"/>
                  <a:cs typeface="Malgun Gothic"/>
                </a:rPr>
                <a:t> 4:28~38, </a:t>
              </a:r>
              <a:r>
                <a:rPr lang="es-ES" sz="900" dirty="0">
                  <a:latin typeface="Malgun Gothic"/>
                  <a:cs typeface="Malgun Gothic"/>
                </a:rPr>
                <a:t>Mt</a:t>
              </a:r>
              <a:r>
                <a:rPr sz="900" dirty="0">
                  <a:latin typeface="Malgun Gothic"/>
                  <a:cs typeface="Malgun Gothic"/>
                </a:rPr>
                <a:t> 9:35~38</a:t>
              </a:r>
            </a:p>
            <a:p>
              <a:pPr marL="25400">
                <a:lnSpc>
                  <a:spcPts val="1080"/>
                </a:lnSpc>
                <a:spcBef>
                  <a:spcPts val="54"/>
                </a:spcBef>
              </a:pPr>
              <a:r>
                <a:rPr lang="es-ES" sz="900" dirty="0">
                  <a:latin typeface="Malgun Gothic"/>
                  <a:cs typeface="Malgun Gothic"/>
                </a:rPr>
                <a:t>Himnario 336 (Cual Pendón Hermoso</a:t>
              </a:r>
              <a:r>
                <a:rPr sz="900" dirty="0">
                  <a:latin typeface="Malgun Gothic"/>
                  <a:cs typeface="Malgun Gothic"/>
                </a:rPr>
                <a:t>)</a:t>
              </a:r>
            </a:p>
          </p:txBody>
        </p:sp>
        <p:sp>
          <p:nvSpPr>
            <p:cNvPr id="18" name="object 18"/>
            <p:cNvSpPr txBox="1"/>
            <p:nvPr/>
          </p:nvSpPr>
          <p:spPr>
            <a:xfrm>
              <a:off x="1286158" y="1666858"/>
              <a:ext cx="2746091"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1. </a:t>
              </a:r>
              <a:r>
                <a:rPr lang="es-ES" sz="900" dirty="0">
                  <a:latin typeface="Malgun Gothic"/>
                  <a:cs typeface="Malgun Gothic"/>
                </a:rPr>
                <a:t>Saber que ahora es el tiempo de cosechar almas.</a:t>
              </a:r>
            </a:p>
          </p:txBody>
        </p:sp>
        <p:sp>
          <p:nvSpPr>
            <p:cNvPr id="15" name="object 15"/>
            <p:cNvSpPr txBox="1"/>
            <p:nvPr/>
          </p:nvSpPr>
          <p:spPr>
            <a:xfrm>
              <a:off x="1286160" y="1920833"/>
              <a:ext cx="3469646"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2. </a:t>
              </a:r>
              <a:r>
                <a:rPr lang="es-ES" sz="900" dirty="0">
                  <a:latin typeface="Malgun Gothic"/>
                  <a:cs typeface="Malgun Gothic"/>
                </a:rPr>
                <a:t>Saber que debemos participar en el Seminario Bíblico mientras oramos con fervor.</a:t>
              </a:r>
              <a:endParaRPr sz="900" dirty="0">
                <a:latin typeface="Malgun Gothic"/>
                <a:cs typeface="Malgun Gothic"/>
              </a:endParaRPr>
            </a:p>
          </p:txBody>
        </p:sp>
        <p:sp>
          <p:nvSpPr>
            <p:cNvPr id="3" name="object 3"/>
            <p:cNvSpPr txBox="1"/>
            <p:nvPr/>
          </p:nvSpPr>
          <p:spPr>
            <a:xfrm>
              <a:off x="1756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96</a:t>
              </a:r>
              <a:endParaRPr sz="1000">
                <a:latin typeface="Times New Roman"/>
                <a:cs typeface="Times New Roman"/>
              </a:endParaRPr>
            </a:p>
          </p:txBody>
        </p:sp>
        <p:sp>
          <p:nvSpPr>
            <p:cNvPr id="2" name="object 2"/>
            <p:cNvSpPr txBox="1"/>
            <p:nvPr/>
          </p:nvSpPr>
          <p:spPr>
            <a:xfrm>
              <a:off x="999502" y="282702"/>
              <a:ext cx="71996" cy="971994"/>
            </a:xfrm>
            <a:prstGeom prst="rect">
              <a:avLst/>
            </a:prstGeom>
          </p:spPr>
          <p:txBody>
            <a:bodyPr wrap="square" lIns="0" tIns="0" rIns="0" bIns="0" rtlCol="0">
              <a:noAutofit/>
            </a:bodyPr>
            <a:lstStyle/>
            <a:p>
              <a:pPr marL="25400">
                <a:lnSpc>
                  <a:spcPts val="1000"/>
                </a:lnSpc>
              </a:pPr>
              <a:endParaRPr sz="1000"/>
            </a:p>
          </p:txBody>
        </p:sp>
        <p:sp>
          <p:nvSpPr>
            <p:cNvPr id="47" name="object 16">
              <a:extLst>
                <a:ext uri="{FF2B5EF4-FFF2-40B4-BE49-F238E27FC236}">
                  <a16:creationId xmlns:a16="http://schemas.microsoft.com/office/drawing/2014/main" id="{37F8D0CC-AD54-45C4-838E-B148CF1FAA19}"/>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48" name="object 11">
              <a:extLst>
                <a:ext uri="{FF2B5EF4-FFF2-40B4-BE49-F238E27FC236}">
                  <a16:creationId xmlns:a16="http://schemas.microsoft.com/office/drawing/2014/main" id="{361633A4-008D-4018-B73F-0B32DE1C5C12}"/>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50" name="그림 49">
              <a:extLst>
                <a:ext uri="{FF2B5EF4-FFF2-40B4-BE49-F238E27FC236}">
                  <a16:creationId xmlns:a16="http://schemas.microsoft.com/office/drawing/2014/main" id="{5464A2A7-FDC9-4038-9B9D-26B76F6C8907}"/>
                </a:ext>
              </a:extLst>
            </p:cNvPr>
            <p:cNvPicPr>
              <a:picLocks noChangeAspect="1"/>
            </p:cNvPicPr>
            <p:nvPr/>
          </p:nvPicPr>
          <p:blipFill>
            <a:blip r:embed="rId3"/>
            <a:stretch>
              <a:fillRect/>
            </a:stretch>
          </p:blipFill>
          <p:spPr>
            <a:xfrm>
              <a:off x="446299" y="5819717"/>
              <a:ext cx="4500351" cy="153358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5583697" y="1501999"/>
            <a:ext cx="5586349" cy="6604850"/>
          </a:xfrm>
          <a:custGeom>
            <a:avLst/>
            <a:gdLst/>
            <a:ahLst/>
            <a:cxnLst/>
            <a:rect l="l" t="t" r="r" b="b"/>
            <a:pathLst>
              <a:path w="5586349" h="6604850">
                <a:moveTo>
                  <a:pt x="5586349" y="6136855"/>
                </a:moveTo>
                <a:lnTo>
                  <a:pt x="5583697" y="6136855"/>
                </a:lnTo>
                <a:lnTo>
                  <a:pt x="5583697" y="6489995"/>
                </a:lnTo>
                <a:lnTo>
                  <a:pt x="5586349" y="6489995"/>
                </a:lnTo>
                <a:lnTo>
                  <a:pt x="5586349" y="6136855"/>
                </a:lnTo>
                <a:close/>
              </a:path>
            </a:pathLst>
          </a:custGeom>
          <a:solidFill>
            <a:srgbClr val="43C7F4"/>
          </a:solidFill>
        </p:spPr>
        <p:txBody>
          <a:bodyPr wrap="square" lIns="0" tIns="0" rIns="0" bIns="0" rtlCol="0">
            <a:noAutofit/>
          </a:bodyPr>
          <a:lstStyle/>
          <a:p>
            <a:endParaRPr/>
          </a:p>
        </p:txBody>
      </p:sp>
      <p:grpSp>
        <p:nvGrpSpPr>
          <p:cNvPr id="35" name="그룹 34">
            <a:extLst>
              <a:ext uri="{FF2B5EF4-FFF2-40B4-BE49-F238E27FC236}">
                <a16:creationId xmlns:a16="http://schemas.microsoft.com/office/drawing/2014/main" id="{E720DD61-6B92-43D5-B025-9E359A7F67F2}"/>
              </a:ext>
            </a:extLst>
          </p:cNvPr>
          <p:cNvGrpSpPr/>
          <p:nvPr/>
        </p:nvGrpSpPr>
        <p:grpSpPr>
          <a:xfrm>
            <a:off x="-3" y="-108004"/>
            <a:ext cx="5471998" cy="8100003"/>
            <a:chOff x="-3" y="-108004"/>
            <a:chExt cx="5471998" cy="8100003"/>
          </a:xfrm>
        </p:grpSpPr>
        <p:sp>
          <p:nvSpPr>
            <p:cNvPr id="27" name="object 27"/>
            <p:cNvSpPr/>
            <p:nvPr/>
          </p:nvSpPr>
          <p:spPr>
            <a:xfrm>
              <a:off x="5495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8" name="object 28"/>
            <p:cNvSpPr/>
            <p:nvPr/>
          </p:nvSpPr>
          <p:spPr>
            <a:xfrm>
              <a:off x="9127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9" name="object 29"/>
            <p:cNvSpPr/>
            <p:nvPr/>
          </p:nvSpPr>
          <p:spPr>
            <a:xfrm>
              <a:off x="12167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30" name="object 30"/>
            <p:cNvSpPr/>
            <p:nvPr/>
          </p:nvSpPr>
          <p:spPr>
            <a:xfrm>
              <a:off x="12224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1" name="object 31"/>
            <p:cNvSpPr/>
            <p:nvPr/>
          </p:nvSpPr>
          <p:spPr>
            <a:xfrm>
              <a:off x="569081"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2" name="object 32"/>
            <p:cNvSpPr/>
            <p:nvPr/>
          </p:nvSpPr>
          <p:spPr>
            <a:xfrm>
              <a:off x="5788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3" name="object 33"/>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7" name="object 17"/>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18" name="object 18"/>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19" name="object 19"/>
            <p:cNvSpPr/>
            <p:nvPr/>
          </p:nvSpPr>
          <p:spPr>
            <a:xfrm>
              <a:off x="540000" y="53501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0" name="object 20"/>
            <p:cNvSpPr/>
            <p:nvPr/>
          </p:nvSpPr>
          <p:spPr>
            <a:xfrm>
              <a:off x="540000" y="6208233"/>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1" name="object 21"/>
            <p:cNvSpPr/>
            <p:nvPr/>
          </p:nvSpPr>
          <p:spPr>
            <a:xfrm>
              <a:off x="540000" y="564045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2" name="object 22"/>
            <p:cNvSpPr/>
            <p:nvPr/>
          </p:nvSpPr>
          <p:spPr>
            <a:xfrm>
              <a:off x="540000" y="6498532"/>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3" name="object 23"/>
            <p:cNvSpPr/>
            <p:nvPr/>
          </p:nvSpPr>
          <p:spPr>
            <a:xfrm>
              <a:off x="540000" y="70967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4" name="object 24"/>
            <p:cNvSpPr/>
            <p:nvPr/>
          </p:nvSpPr>
          <p:spPr>
            <a:xfrm>
              <a:off x="540000" y="59307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5" name="object 25"/>
            <p:cNvSpPr/>
            <p:nvPr/>
          </p:nvSpPr>
          <p:spPr>
            <a:xfrm>
              <a:off x="540000" y="6788833"/>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6" name="object 26"/>
            <p:cNvSpPr/>
            <p:nvPr/>
          </p:nvSpPr>
          <p:spPr>
            <a:xfrm>
              <a:off x="540000" y="73870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3" name="object 13"/>
            <p:cNvSpPr txBox="1"/>
            <p:nvPr/>
          </p:nvSpPr>
          <p:spPr>
            <a:xfrm>
              <a:off x="536286" y="1262790"/>
              <a:ext cx="4515595" cy="1028954"/>
            </a:xfrm>
            <a:prstGeom prst="rect">
              <a:avLst/>
            </a:prstGeom>
          </p:spPr>
          <p:txBody>
            <a:bodyPr wrap="square" lIns="0" tIns="6604" rIns="0" bIns="0" rtlCol="0">
              <a:noAutofit/>
            </a:bodyPr>
            <a:lstStyle/>
            <a:p>
              <a:pPr indent="120650" algn="just"/>
              <a:r>
                <a:rPr lang="es-ES" sz="900" dirty="0">
                  <a:latin typeface="Malgun Gothic"/>
                  <a:cs typeface="Malgun Gothic"/>
                </a:rPr>
                <a:t>El propósito de la agricultura por parte de los agricultores es cosechar abundante grano en el tiempo de la cosecha. Para ello, desde la primavera, los agricultores no dudan en sudar y trabajar. Y cuando finalmente llega la temporada de cosecha, el agricultor cosecha su grano con gran alegría y gozo. Sin embargo, el tiempo en que se pueden cosechar granos o frutos es muy corto. Si pasa este tiempo, el grano morirá rápidamente y, después de un tiempo, vendrán tormentas y ventiscas. Entonces, todo el trabajo y sacrificio del agricultor es en vano. Por eso, durante la cosecha, tanto hombres como mujeres, ancianos y niños participan todos en la cosecha y se esfuerzan por cosechar incluso un grano más.</a:t>
              </a:r>
            </a:p>
          </p:txBody>
        </p:sp>
        <p:sp>
          <p:nvSpPr>
            <p:cNvPr id="12" name="object 12"/>
            <p:cNvSpPr txBox="1"/>
            <p:nvPr/>
          </p:nvSpPr>
          <p:spPr>
            <a:xfrm>
              <a:off x="536286" y="2628900"/>
              <a:ext cx="4515584" cy="1918208"/>
            </a:xfrm>
            <a:prstGeom prst="rect">
              <a:avLst/>
            </a:prstGeom>
          </p:spPr>
          <p:txBody>
            <a:bodyPr wrap="square" lIns="0" tIns="6604" rIns="0" bIns="0" rtlCol="0">
              <a:noAutofit/>
            </a:bodyPr>
            <a:lstStyle/>
            <a:p>
              <a:pPr indent="120650" algn="just"/>
              <a:r>
                <a:rPr lang="es-ES" sz="900" dirty="0">
                  <a:latin typeface="Malgun Gothic"/>
                  <a:cs typeface="Malgun Gothic"/>
                </a:rPr>
                <a:t>Este tiempo en el que vivimos no es el tiempo de arar, el tiempo de sembrar o podar, sino el tiempo de cosechar, es decir, el tiempo de la siega. En el Antiguo Testamento, si los judíos y los profetas araron campos, y el Señor sembró semillas muriendo como un grano de trigo por los pecados del mundo, el tiempo desde la resurrección del Señor que se convirtió en la primicia hasta su segunda venida es el tiempo de la siega. Somos los cosechadores de almas, que Dios planeó para cosechar el pueblo celestial, que vivimos en el tiempo de la siega para cosechar las últimas almas en la historia de la humanidad. Hay obreros perezosos que solo duermen en el tiempo de la siega, aun cuando queda poco tiempo, y obreros necios que no se dan cuenta que queda poco para el tiempo de la siega y están distraídos y no pueden cosechar el grano. ¿Qué pasa con el grano que espera ser cosechado por estos obreros? Más bien, ¿qué pasa con el corazón del amo que ha pagado con antelación a estos obreros y está esperando que le cosechen el grano? Debemos tener en cuenta que la cosecha de Dios y el destino de las cosechas las determinamos nosotros, que vivimos en el último tiempo de la siega.</a:t>
              </a:r>
              <a:endParaRPr sz="900" dirty="0">
                <a:latin typeface="Malgun Gothic"/>
                <a:cs typeface="Malgun Gothic"/>
              </a:endParaRPr>
            </a:p>
          </p:txBody>
        </p:sp>
        <p:sp>
          <p:nvSpPr>
            <p:cNvPr id="11" name="object 11"/>
            <p:cNvSpPr txBox="1"/>
            <p:nvPr/>
          </p:nvSpPr>
          <p:spPr>
            <a:xfrm>
              <a:off x="570500" y="4897970"/>
              <a:ext cx="1480550" cy="17780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0" name="object 10"/>
            <p:cNvSpPr txBox="1"/>
            <p:nvPr/>
          </p:nvSpPr>
          <p:spPr>
            <a:xfrm>
              <a:off x="50944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97</a:t>
              </a:r>
              <a:endParaRPr sz="1000">
                <a:latin typeface="Times New Roman"/>
                <a:cs typeface="Times New Roman"/>
              </a:endParaRPr>
            </a:p>
          </p:txBody>
        </p:sp>
        <p:sp>
          <p:nvSpPr>
            <p:cNvPr id="9" name="object 9"/>
            <p:cNvSpPr txBox="1"/>
            <p:nvPr/>
          </p:nvSpPr>
          <p:spPr>
            <a:xfrm>
              <a:off x="540000" y="5210450"/>
              <a:ext cx="4463999"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40000" y="5500751"/>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0" y="5791050"/>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0" y="6068533"/>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358832"/>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649133"/>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9570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247357"/>
              <a:ext cx="4463999" cy="152400"/>
            </a:xfrm>
            <a:prstGeom prst="rect">
              <a:avLst/>
            </a:prstGeom>
          </p:spPr>
          <p:txBody>
            <a:bodyPr wrap="square" lIns="0" tIns="0" rIns="0" bIns="0" rtlCol="0">
              <a:noAutofit/>
            </a:bodyPr>
            <a:lstStyle/>
            <a:p>
              <a:pPr marL="25400">
                <a:lnSpc>
                  <a:spcPts val="1000"/>
                </a:lnSpc>
              </a:pPr>
              <a:endParaRPr sz="1000"/>
            </a:p>
          </p:txBody>
        </p:sp>
        <p:sp>
          <p:nvSpPr>
            <p:cNvPr id="34" name="object 11">
              <a:extLst>
                <a:ext uri="{FF2B5EF4-FFF2-40B4-BE49-F238E27FC236}">
                  <a16:creationId xmlns:a16="http://schemas.microsoft.com/office/drawing/2014/main" id="{A4150B59-C95D-4B56-874A-750835FC7732}"/>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a:extLst>
              <a:ext uri="{FF2B5EF4-FFF2-40B4-BE49-F238E27FC236}">
                <a16:creationId xmlns:a16="http://schemas.microsoft.com/office/drawing/2014/main" id="{0BF5482D-CBAE-47AC-A815-7BF2F30BF1CC}"/>
              </a:ext>
            </a:extLst>
          </p:cNvPr>
          <p:cNvGrpSpPr/>
          <p:nvPr/>
        </p:nvGrpSpPr>
        <p:grpSpPr>
          <a:xfrm>
            <a:off x="215399" y="467055"/>
            <a:ext cx="4818251" cy="7279544"/>
            <a:chOff x="215399" y="467055"/>
            <a:chExt cx="4818251" cy="7279544"/>
          </a:xfrm>
        </p:grpSpPr>
        <p:sp>
          <p:nvSpPr>
            <p:cNvPr id="49" name="object 49"/>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50" name="object 50"/>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51" name="object 51"/>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52" name="object 52"/>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53" name="object 53"/>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54" name="object 54"/>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47" name="object 47"/>
            <p:cNvSpPr/>
            <p:nvPr/>
          </p:nvSpPr>
          <p:spPr>
            <a:xfrm>
              <a:off x="446394" y="2335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48" name="object 48"/>
            <p:cNvSpPr/>
            <p:nvPr/>
          </p:nvSpPr>
          <p:spPr>
            <a:xfrm>
              <a:off x="483936" y="23733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41" name="object 41"/>
            <p:cNvSpPr/>
            <p:nvPr/>
          </p:nvSpPr>
          <p:spPr>
            <a:xfrm>
              <a:off x="465349" y="33858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42" name="object 42"/>
            <p:cNvSpPr/>
            <p:nvPr/>
          </p:nvSpPr>
          <p:spPr>
            <a:xfrm>
              <a:off x="828531" y="34573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43" name="object 43"/>
            <p:cNvSpPr/>
            <p:nvPr/>
          </p:nvSpPr>
          <p:spPr>
            <a:xfrm>
              <a:off x="1132594" y="34265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44" name="object 44"/>
            <p:cNvSpPr/>
            <p:nvPr/>
          </p:nvSpPr>
          <p:spPr>
            <a:xfrm>
              <a:off x="1138284" y="34364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45" name="object 45"/>
            <p:cNvSpPr/>
            <p:nvPr/>
          </p:nvSpPr>
          <p:spPr>
            <a:xfrm>
              <a:off x="484882" y="34164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46" name="object 46"/>
            <p:cNvSpPr/>
            <p:nvPr/>
          </p:nvSpPr>
          <p:spPr>
            <a:xfrm>
              <a:off x="494648" y="38244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9" name="object 39"/>
            <p:cNvSpPr/>
            <p:nvPr/>
          </p:nvSpPr>
          <p:spPr>
            <a:xfrm>
              <a:off x="449995" y="39708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40" name="object 40"/>
            <p:cNvSpPr/>
            <p:nvPr/>
          </p:nvSpPr>
          <p:spPr>
            <a:xfrm>
              <a:off x="487536" y="40084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449995" y="551064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8" name="object 38"/>
            <p:cNvSpPr/>
            <p:nvPr/>
          </p:nvSpPr>
          <p:spPr>
            <a:xfrm>
              <a:off x="487536" y="554818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446394" y="27742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6" name="object 36"/>
            <p:cNvSpPr/>
            <p:nvPr/>
          </p:nvSpPr>
          <p:spPr>
            <a:xfrm>
              <a:off x="483936" y="28118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369253" y="1055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20" name="object 20"/>
            <p:cNvSpPr/>
            <p:nvPr/>
          </p:nvSpPr>
          <p:spPr>
            <a:xfrm>
              <a:off x="366350" y="1246987"/>
              <a:ext cx="0" cy="746048"/>
            </a:xfrm>
            <a:custGeom>
              <a:avLst/>
              <a:gdLst/>
              <a:ahLst/>
              <a:cxnLst/>
              <a:rect l="l" t="t" r="r" b="b"/>
              <a:pathLst>
                <a:path h="746048">
                  <a:moveTo>
                    <a:pt x="0" y="0"/>
                  </a:moveTo>
                  <a:lnTo>
                    <a:pt x="0" y="746048"/>
                  </a:lnTo>
                </a:path>
              </a:pathLst>
            </a:custGeom>
            <a:ln w="12700">
              <a:solidFill>
                <a:srgbClr val="00C0F3"/>
              </a:solidFill>
              <a:prstDash val="dash"/>
            </a:ln>
          </p:spPr>
          <p:txBody>
            <a:bodyPr wrap="square" lIns="0" tIns="0" rIns="0" bIns="0" rtlCol="0">
              <a:noAutofit/>
            </a:bodyPr>
            <a:lstStyle/>
            <a:p>
              <a:endParaRPr/>
            </a:p>
          </p:txBody>
        </p:sp>
        <p:sp>
          <p:nvSpPr>
            <p:cNvPr id="21" name="object 21"/>
            <p:cNvSpPr/>
            <p:nvPr/>
          </p:nvSpPr>
          <p:spPr>
            <a:xfrm>
              <a:off x="366346" y="1184648"/>
              <a:ext cx="1066" cy="37084"/>
            </a:xfrm>
            <a:custGeom>
              <a:avLst/>
              <a:gdLst/>
              <a:ahLst/>
              <a:cxnLst/>
              <a:rect l="l" t="t" r="r" b="b"/>
              <a:pathLst>
                <a:path w="1066" h="37084">
                  <a:moveTo>
                    <a:pt x="1066" y="0"/>
                  </a:moveTo>
                  <a:lnTo>
                    <a:pt x="368" y="5930"/>
                  </a:lnTo>
                  <a:lnTo>
                    <a:pt x="0" y="11976"/>
                  </a:lnTo>
                  <a:lnTo>
                    <a:pt x="0" y="18097"/>
                  </a:lnTo>
                  <a:lnTo>
                    <a:pt x="0" y="37084"/>
                  </a:lnTo>
                </a:path>
              </a:pathLst>
            </a:custGeom>
            <a:ln w="12699">
              <a:solidFill>
                <a:srgbClr val="00C0F3"/>
              </a:solidFill>
            </a:ln>
          </p:spPr>
          <p:txBody>
            <a:bodyPr wrap="square" lIns="0" tIns="0" rIns="0" bIns="0" rtlCol="0">
              <a:noAutofit/>
            </a:bodyPr>
            <a:lstStyle/>
            <a:p>
              <a:endParaRPr/>
            </a:p>
          </p:txBody>
        </p:sp>
        <p:sp>
          <p:nvSpPr>
            <p:cNvPr id="22" name="object 22"/>
            <p:cNvSpPr/>
            <p:nvPr/>
          </p:nvSpPr>
          <p:spPr>
            <a:xfrm>
              <a:off x="371985" y="20658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23" name="object 23"/>
            <p:cNvSpPr/>
            <p:nvPr/>
          </p:nvSpPr>
          <p:spPr>
            <a:xfrm>
              <a:off x="366346" y="2005665"/>
              <a:ext cx="1066" cy="37083"/>
            </a:xfrm>
            <a:custGeom>
              <a:avLst/>
              <a:gdLst/>
              <a:ahLst/>
              <a:cxnLst/>
              <a:rect l="l" t="t" r="r" b="b"/>
              <a:pathLst>
                <a:path w="1066" h="37083">
                  <a:moveTo>
                    <a:pt x="0" y="0"/>
                  </a:moveTo>
                  <a:lnTo>
                    <a:pt x="0" y="18986"/>
                  </a:lnTo>
                  <a:lnTo>
                    <a:pt x="0" y="25107"/>
                  </a:lnTo>
                  <a:lnTo>
                    <a:pt x="368" y="31140"/>
                  </a:lnTo>
                  <a:lnTo>
                    <a:pt x="1066" y="37084"/>
                  </a:lnTo>
                </a:path>
              </a:pathLst>
            </a:custGeom>
            <a:ln w="12699">
              <a:solidFill>
                <a:srgbClr val="00C0F3"/>
              </a:solidFill>
            </a:ln>
          </p:spPr>
          <p:txBody>
            <a:bodyPr wrap="square" lIns="0" tIns="0" rIns="0" bIns="0" rtlCol="0">
              <a:noAutofit/>
            </a:bodyPr>
            <a:lstStyle/>
            <a:p>
              <a:endParaRPr/>
            </a:p>
          </p:txBody>
        </p:sp>
        <p:sp>
          <p:nvSpPr>
            <p:cNvPr id="24" name="object 24"/>
            <p:cNvSpPr/>
            <p:nvPr/>
          </p:nvSpPr>
          <p:spPr>
            <a:xfrm>
              <a:off x="562993" y="21770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25" name="object 25"/>
            <p:cNvSpPr/>
            <p:nvPr/>
          </p:nvSpPr>
          <p:spPr>
            <a:xfrm>
              <a:off x="500649" y="21759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26" name="object 26"/>
            <p:cNvSpPr/>
            <p:nvPr/>
          </p:nvSpPr>
          <p:spPr>
            <a:xfrm>
              <a:off x="4922453" y="20543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27" name="object 27"/>
            <p:cNvSpPr/>
            <p:nvPr/>
          </p:nvSpPr>
          <p:spPr>
            <a:xfrm>
              <a:off x="4862273" y="21759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28" name="object 28"/>
            <p:cNvSpPr/>
            <p:nvPr/>
          </p:nvSpPr>
          <p:spPr>
            <a:xfrm>
              <a:off x="5033650" y="1234354"/>
              <a:ext cx="0" cy="746048"/>
            </a:xfrm>
            <a:custGeom>
              <a:avLst/>
              <a:gdLst/>
              <a:ahLst/>
              <a:cxnLst/>
              <a:rect l="l" t="t" r="r" b="b"/>
              <a:pathLst>
                <a:path h="746048">
                  <a:moveTo>
                    <a:pt x="0" y="746048"/>
                  </a:moveTo>
                  <a:lnTo>
                    <a:pt x="0" y="0"/>
                  </a:lnTo>
                </a:path>
              </a:pathLst>
            </a:custGeom>
            <a:ln w="12700">
              <a:solidFill>
                <a:srgbClr val="00C0F3"/>
              </a:solidFill>
              <a:prstDash val="dash"/>
            </a:ln>
          </p:spPr>
          <p:txBody>
            <a:bodyPr wrap="square" lIns="0" tIns="0" rIns="0" bIns="0" rtlCol="0">
              <a:noAutofit/>
            </a:bodyPr>
            <a:lstStyle/>
            <a:p>
              <a:endParaRPr/>
            </a:p>
          </p:txBody>
        </p:sp>
        <p:sp>
          <p:nvSpPr>
            <p:cNvPr id="29" name="object 29"/>
            <p:cNvSpPr/>
            <p:nvPr/>
          </p:nvSpPr>
          <p:spPr>
            <a:xfrm>
              <a:off x="5032580" y="2005665"/>
              <a:ext cx="1066" cy="37083"/>
            </a:xfrm>
            <a:custGeom>
              <a:avLst/>
              <a:gdLst/>
              <a:ahLst/>
              <a:cxnLst/>
              <a:rect l="l" t="t" r="r" b="b"/>
              <a:pathLst>
                <a:path w="1066" h="37083">
                  <a:moveTo>
                    <a:pt x="0" y="37084"/>
                  </a:moveTo>
                  <a:lnTo>
                    <a:pt x="711" y="31140"/>
                  </a:lnTo>
                  <a:lnTo>
                    <a:pt x="1066" y="25107"/>
                  </a:lnTo>
                  <a:lnTo>
                    <a:pt x="1066" y="18986"/>
                  </a:lnTo>
                  <a:lnTo>
                    <a:pt x="1066" y="0"/>
                  </a:lnTo>
                </a:path>
              </a:pathLst>
            </a:custGeom>
            <a:ln w="12700">
              <a:solidFill>
                <a:srgbClr val="00C0F3"/>
              </a:solidFill>
            </a:ln>
          </p:spPr>
          <p:txBody>
            <a:bodyPr wrap="square" lIns="0" tIns="0" rIns="0" bIns="0" rtlCol="0">
              <a:noAutofit/>
            </a:bodyPr>
            <a:lstStyle/>
            <a:p>
              <a:endParaRPr/>
            </a:p>
          </p:txBody>
        </p:sp>
        <p:sp>
          <p:nvSpPr>
            <p:cNvPr id="30" name="object 30"/>
            <p:cNvSpPr/>
            <p:nvPr/>
          </p:nvSpPr>
          <p:spPr>
            <a:xfrm>
              <a:off x="4910984" y="1053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31" name="object 31"/>
            <p:cNvSpPr/>
            <p:nvPr/>
          </p:nvSpPr>
          <p:spPr>
            <a:xfrm>
              <a:off x="5032580" y="1184648"/>
              <a:ext cx="1066" cy="37084"/>
            </a:xfrm>
            <a:custGeom>
              <a:avLst/>
              <a:gdLst/>
              <a:ahLst/>
              <a:cxnLst/>
              <a:rect l="l" t="t" r="r" b="b"/>
              <a:pathLst>
                <a:path w="1066" h="37084">
                  <a:moveTo>
                    <a:pt x="1066" y="37084"/>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32" name="object 32"/>
            <p:cNvSpPr/>
            <p:nvPr/>
          </p:nvSpPr>
          <p:spPr>
            <a:xfrm>
              <a:off x="550363" y="1050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33" name="object 33"/>
            <p:cNvSpPr/>
            <p:nvPr/>
          </p:nvSpPr>
          <p:spPr>
            <a:xfrm>
              <a:off x="4862273" y="1050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34" name="object 34"/>
            <p:cNvSpPr/>
            <p:nvPr/>
          </p:nvSpPr>
          <p:spPr>
            <a:xfrm>
              <a:off x="500649" y="1050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16" name="object 16"/>
            <p:cNvSpPr txBox="1"/>
            <p:nvPr/>
          </p:nvSpPr>
          <p:spPr>
            <a:xfrm>
              <a:off x="437300" y="1208725"/>
              <a:ext cx="4517453" cy="304800"/>
            </a:xfrm>
            <a:prstGeom prst="rect">
              <a:avLst/>
            </a:prstGeom>
          </p:spPr>
          <p:txBody>
            <a:bodyPr wrap="square" lIns="0" tIns="7302" rIns="0" bIns="0" rtlCol="0">
              <a:noAutofit/>
            </a:bodyPr>
            <a:lstStyle/>
            <a:p>
              <a:pPr marL="12700" algn="just"/>
              <a:r>
                <a:rPr lang="es-ES" sz="1000" dirty="0">
                  <a:latin typeface="Malgun Gothic"/>
                  <a:cs typeface="Malgun Gothic"/>
                </a:rPr>
                <a:t>Y el que siega recibe salario, y recoge fruto para vida eterna, para que el que siembra goce juntamente con el que siega. </a:t>
              </a:r>
              <a:r>
                <a:rPr sz="1000" dirty="0">
                  <a:latin typeface="Malgun Gothic"/>
                  <a:cs typeface="Malgun Gothic"/>
                </a:rPr>
                <a:t>(</a:t>
              </a:r>
              <a:r>
                <a:rPr lang="es-ES" sz="1000" dirty="0">
                  <a:latin typeface="Malgun Gothic"/>
                  <a:cs typeface="Malgun Gothic"/>
                </a:rPr>
                <a:t>Jn</a:t>
              </a:r>
              <a:r>
                <a:rPr sz="1000" dirty="0">
                  <a:latin typeface="Malgun Gothic"/>
                  <a:cs typeface="Malgun Gothic"/>
                </a:rPr>
                <a:t> 4:36)</a:t>
              </a:r>
            </a:p>
          </p:txBody>
        </p:sp>
        <p:sp>
          <p:nvSpPr>
            <p:cNvPr id="15" name="object 15"/>
            <p:cNvSpPr txBox="1"/>
            <p:nvPr/>
          </p:nvSpPr>
          <p:spPr>
            <a:xfrm>
              <a:off x="437300" y="1665925"/>
              <a:ext cx="4517453" cy="304800"/>
            </a:xfrm>
            <a:prstGeom prst="rect">
              <a:avLst/>
            </a:prstGeom>
          </p:spPr>
          <p:txBody>
            <a:bodyPr wrap="square" lIns="0" tIns="7302" rIns="0" bIns="0" rtlCol="0">
              <a:noAutofit/>
            </a:bodyPr>
            <a:lstStyle/>
            <a:p>
              <a:pPr marL="12700" algn="just"/>
              <a:r>
                <a:rPr sz="1000" dirty="0">
                  <a:latin typeface="Malgun Gothic"/>
                  <a:cs typeface="Malgun Gothic"/>
                </a:rPr>
                <a:t>And he who reaps receives wages, and gathers fruit for eternal life, that both</a:t>
              </a:r>
              <a:r>
                <a:rPr lang="es-ES" sz="1000" dirty="0">
                  <a:latin typeface="Malgun Gothic"/>
                  <a:cs typeface="Malgun Gothic"/>
                </a:rPr>
                <a:t> </a:t>
              </a:r>
              <a:r>
                <a:rPr sz="1000" dirty="0">
                  <a:latin typeface="Malgun Gothic"/>
                  <a:cs typeface="Malgun Gothic"/>
                </a:rPr>
                <a:t>he who sows and he who reaps may rejoice together. (Jn 4:36)</a:t>
              </a:r>
            </a:p>
          </p:txBody>
        </p:sp>
        <p:sp>
          <p:nvSpPr>
            <p:cNvPr id="14" name="object 14"/>
            <p:cNvSpPr txBox="1"/>
            <p:nvPr/>
          </p:nvSpPr>
          <p:spPr>
            <a:xfrm>
              <a:off x="534179" y="23942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3" name="object 13"/>
            <p:cNvSpPr txBox="1"/>
            <p:nvPr/>
          </p:nvSpPr>
          <p:spPr>
            <a:xfrm>
              <a:off x="808099" y="2394064"/>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itchFamily="34" charset="-127"/>
                  <a:ea typeface="Malgun Gothic" pitchFamily="34" charset="-127"/>
                  <a:cs typeface="Malgun Gothic"/>
                </a:rPr>
                <a:t>Subraya las palabras o frases clave en el versículo.</a:t>
              </a:r>
            </a:p>
          </p:txBody>
        </p:sp>
        <p:sp>
          <p:nvSpPr>
            <p:cNvPr id="12" name="object 12"/>
            <p:cNvSpPr txBox="1"/>
            <p:nvPr/>
          </p:nvSpPr>
          <p:spPr>
            <a:xfrm>
              <a:off x="534179" y="28327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1" name="object 11"/>
            <p:cNvSpPr txBox="1"/>
            <p:nvPr/>
          </p:nvSpPr>
          <p:spPr>
            <a:xfrm>
              <a:off x="808099" y="2808000"/>
              <a:ext cx="4146654" cy="230586"/>
            </a:xfrm>
            <a:prstGeom prst="rect">
              <a:avLst/>
            </a:prstGeom>
          </p:spPr>
          <p:txBody>
            <a:bodyPr wrap="square" lIns="0" tIns="6635" rIns="0" bIns="0" rtlCol="0">
              <a:noAutofit/>
            </a:bodyPr>
            <a:lstStyle/>
            <a:p>
              <a:pPr marL="12700" algn="just"/>
              <a:r>
                <a:rPr lang="es-ES" sz="900" dirty="0">
                  <a:latin typeface="Malgun Gothic"/>
                  <a:cs typeface="Malgun Gothic"/>
                </a:rPr>
                <a:t>¿Qué significa que el que siega ya recibió su salario y recoge fruto para vida eterna?</a:t>
              </a:r>
            </a:p>
          </p:txBody>
        </p:sp>
        <p:sp>
          <p:nvSpPr>
            <p:cNvPr id="8" name="object 8"/>
            <p:cNvSpPr txBox="1"/>
            <p:nvPr/>
          </p:nvSpPr>
          <p:spPr>
            <a:xfrm>
              <a:off x="537780" y="40293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7" name="object 7"/>
            <p:cNvSpPr txBox="1"/>
            <p:nvPr/>
          </p:nvSpPr>
          <p:spPr>
            <a:xfrm>
              <a:off x="811699" y="4017200"/>
              <a:ext cx="4143053" cy="414020"/>
            </a:xfrm>
            <a:prstGeom prst="rect">
              <a:avLst/>
            </a:prstGeom>
          </p:spPr>
          <p:txBody>
            <a:bodyPr wrap="square" lIns="0" tIns="6635" rIns="0" bIns="0" rtlCol="0">
              <a:noAutofit/>
            </a:bodyPr>
            <a:lstStyle/>
            <a:p>
              <a:pPr marL="12700" algn="just"/>
              <a:r>
                <a:rPr lang="es-ES" sz="900" dirty="0">
                  <a:latin typeface="Malgun Gothic"/>
                  <a:cs typeface="Malgun Gothic"/>
                </a:rPr>
                <a:t>Jesús estaba cansado y hambriento durante el viaje de evangelización. Sin embargo, cuando los discípulos trajeron comida y se la dieron a Jesús, Jesús aplazó la comida. ¿Cuál es la razón(Jn 4:31~34)?</a:t>
              </a:r>
            </a:p>
          </p:txBody>
        </p:sp>
        <p:sp>
          <p:nvSpPr>
            <p:cNvPr id="6" name="object 6"/>
            <p:cNvSpPr txBox="1"/>
            <p:nvPr/>
          </p:nvSpPr>
          <p:spPr>
            <a:xfrm>
              <a:off x="537780" y="556912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5" name="object 5"/>
            <p:cNvSpPr txBox="1"/>
            <p:nvPr/>
          </p:nvSpPr>
          <p:spPr>
            <a:xfrm>
              <a:off x="811700" y="5567680"/>
              <a:ext cx="4124220" cy="414020"/>
            </a:xfrm>
            <a:prstGeom prst="rect">
              <a:avLst/>
            </a:prstGeom>
          </p:spPr>
          <p:txBody>
            <a:bodyPr wrap="square" lIns="0" tIns="6953" rIns="0" bIns="0" rtlCol="0">
              <a:noAutofit/>
            </a:bodyPr>
            <a:lstStyle/>
            <a:p>
              <a:pPr marL="12700" marR="17145" algn="just"/>
              <a:r>
                <a:rPr lang="es-ES" sz="900" dirty="0">
                  <a:latin typeface="Malgun Gothic"/>
                  <a:cs typeface="Malgun Gothic"/>
                </a:rPr>
                <a:t>Jesús dijo: “Alzad vuestros ojos y mirad los campos, porque ya están blancos para la siega”(Jn 4:35). Sin embargo, no era la temporada de la siega en ese momento. ¿Cuál fue el significado de la siega que dijo Jesús?</a:t>
              </a:r>
            </a:p>
          </p:txBody>
        </p:sp>
        <p:sp>
          <p:nvSpPr>
            <p:cNvPr id="4" name="object 4"/>
            <p:cNvSpPr txBox="1"/>
            <p:nvPr/>
          </p:nvSpPr>
          <p:spPr>
            <a:xfrm>
              <a:off x="215399"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98</a:t>
              </a:r>
              <a:endParaRPr sz="1000">
                <a:latin typeface="Times New Roman"/>
                <a:cs typeface="Times New Roman"/>
              </a:endParaRPr>
            </a:p>
          </p:txBody>
        </p:sp>
        <p:sp>
          <p:nvSpPr>
            <p:cNvPr id="3" name="object 3"/>
            <p:cNvSpPr txBox="1"/>
            <p:nvPr/>
          </p:nvSpPr>
          <p:spPr>
            <a:xfrm>
              <a:off x="550363" y="910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037345"/>
              <a:ext cx="4286643" cy="152400"/>
            </a:xfrm>
            <a:prstGeom prst="rect">
              <a:avLst/>
            </a:prstGeom>
          </p:spPr>
          <p:txBody>
            <a:bodyPr wrap="square" lIns="0" tIns="0" rIns="0" bIns="0" rtlCol="0">
              <a:noAutofit/>
            </a:bodyPr>
            <a:lstStyle/>
            <a:p>
              <a:pPr marL="25400">
                <a:lnSpc>
                  <a:spcPts val="1000"/>
                </a:lnSpc>
              </a:pPr>
              <a:endParaRPr sz="1000"/>
            </a:p>
          </p:txBody>
        </p:sp>
        <p:sp>
          <p:nvSpPr>
            <p:cNvPr id="55" name="object 11">
              <a:extLst>
                <a:ext uri="{FF2B5EF4-FFF2-40B4-BE49-F238E27FC236}">
                  <a16:creationId xmlns:a16="http://schemas.microsoft.com/office/drawing/2014/main" id="{F6798946-04EF-4323-BC6A-9F3BBE50A972}"/>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56" name="object 11">
              <a:extLst>
                <a:ext uri="{FF2B5EF4-FFF2-40B4-BE49-F238E27FC236}">
                  <a16:creationId xmlns:a16="http://schemas.microsoft.com/office/drawing/2014/main" id="{13A07AC0-D1DB-43E7-9AFA-7AD8D4E4555D}"/>
                </a:ext>
              </a:extLst>
            </p:cNvPr>
            <p:cNvSpPr txBox="1"/>
            <p:nvPr/>
          </p:nvSpPr>
          <p:spPr>
            <a:xfrm>
              <a:off x="522336" y="34163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14">
            <a:extLst>
              <a:ext uri="{FF2B5EF4-FFF2-40B4-BE49-F238E27FC236}">
                <a16:creationId xmlns:a16="http://schemas.microsoft.com/office/drawing/2014/main" id="{9C441DD0-7F96-436A-BA11-E06E8BF634A9}"/>
              </a:ext>
            </a:extLst>
          </p:cNvPr>
          <p:cNvGrpSpPr/>
          <p:nvPr/>
        </p:nvGrpSpPr>
        <p:grpSpPr>
          <a:xfrm>
            <a:off x="545294" y="931797"/>
            <a:ext cx="4706106" cy="6814802"/>
            <a:chOff x="545294" y="931797"/>
            <a:chExt cx="4706106" cy="6814802"/>
          </a:xfrm>
        </p:grpSpPr>
        <p:sp>
          <p:nvSpPr>
            <p:cNvPr id="13" name="object 13"/>
            <p:cNvSpPr/>
            <p:nvPr/>
          </p:nvSpPr>
          <p:spPr>
            <a:xfrm>
              <a:off x="545294" y="931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4" name="object 14"/>
            <p:cNvSpPr/>
            <p:nvPr/>
          </p:nvSpPr>
          <p:spPr>
            <a:xfrm>
              <a:off x="582836" y="9693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45294" y="30900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2" name="object 12"/>
            <p:cNvSpPr/>
            <p:nvPr/>
          </p:nvSpPr>
          <p:spPr>
            <a:xfrm>
              <a:off x="582836" y="31276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545294" y="51504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 name="object 10"/>
            <p:cNvSpPr/>
            <p:nvPr/>
          </p:nvSpPr>
          <p:spPr>
            <a:xfrm>
              <a:off x="582836" y="51880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633079" y="990279"/>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7" name="object 7"/>
            <p:cNvSpPr txBox="1"/>
            <p:nvPr/>
          </p:nvSpPr>
          <p:spPr>
            <a:xfrm>
              <a:off x="906999" y="952500"/>
              <a:ext cx="4025295" cy="276859"/>
            </a:xfrm>
            <a:prstGeom prst="rect">
              <a:avLst/>
            </a:prstGeom>
          </p:spPr>
          <p:txBody>
            <a:bodyPr wrap="square" lIns="0" tIns="6635" rIns="0" bIns="0" rtlCol="0">
              <a:noAutofit/>
            </a:bodyPr>
            <a:lstStyle/>
            <a:p>
              <a:pPr marL="12700" algn="just"/>
              <a:r>
                <a:rPr lang="es-ES" sz="900" dirty="0">
                  <a:latin typeface="Malgun Gothic"/>
                  <a:cs typeface="Malgun Gothic"/>
                </a:rPr>
                <a:t>En la siega, toda la familia trabaja arduamente para recoger incluso una sola espiga. Escribe la imagen del hijo que avergüenza en el tiempo de la siega(Pr 10:5).</a:t>
              </a:r>
            </a:p>
          </p:txBody>
        </p:sp>
        <p:sp>
          <p:nvSpPr>
            <p:cNvPr id="6" name="object 6"/>
            <p:cNvSpPr txBox="1"/>
            <p:nvPr/>
          </p:nvSpPr>
          <p:spPr>
            <a:xfrm>
              <a:off x="633079" y="3148578"/>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5" name="object 5"/>
            <p:cNvSpPr txBox="1"/>
            <p:nvPr/>
          </p:nvSpPr>
          <p:spPr>
            <a:xfrm>
              <a:off x="906999" y="3110802"/>
              <a:ext cx="4021407" cy="276860"/>
            </a:xfrm>
            <a:prstGeom prst="rect">
              <a:avLst/>
            </a:prstGeom>
          </p:spPr>
          <p:txBody>
            <a:bodyPr wrap="square" lIns="0" tIns="6635" rIns="0" bIns="0" rtlCol="0">
              <a:noAutofit/>
            </a:bodyPr>
            <a:lstStyle/>
            <a:p>
              <a:pPr marL="12700" algn="just"/>
              <a:r>
                <a:rPr lang="es-ES" sz="900" dirty="0">
                  <a:latin typeface="Malgun Gothic"/>
                  <a:cs typeface="Malgun Gothic"/>
                </a:rPr>
                <a:t>Ahora, el último tiempo de la historia de la humanidad, según lo determinado por Dios, es el tiempo de la siega para recoger fruto para vida eterna(2Co 6:2). Escribe qué tienes que hacer en el tiempo de la siega.</a:t>
              </a:r>
              <a:endParaRPr sz="900" dirty="0">
                <a:latin typeface="Malgun Gothic"/>
                <a:cs typeface="Malgun Gothic"/>
              </a:endParaRPr>
            </a:p>
          </p:txBody>
        </p:sp>
        <p:sp>
          <p:nvSpPr>
            <p:cNvPr id="4" name="object 4"/>
            <p:cNvSpPr txBox="1"/>
            <p:nvPr/>
          </p:nvSpPr>
          <p:spPr>
            <a:xfrm>
              <a:off x="633079" y="5208978"/>
              <a:ext cx="130041"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5</a:t>
              </a:r>
              <a:endParaRPr sz="1200">
                <a:latin typeface="Impact"/>
                <a:cs typeface="Impact"/>
              </a:endParaRPr>
            </a:p>
          </p:txBody>
        </p:sp>
        <p:sp>
          <p:nvSpPr>
            <p:cNvPr id="3" name="object 3"/>
            <p:cNvSpPr txBox="1"/>
            <p:nvPr/>
          </p:nvSpPr>
          <p:spPr>
            <a:xfrm>
              <a:off x="906999" y="5171202"/>
              <a:ext cx="4021406" cy="276860"/>
            </a:xfrm>
            <a:prstGeom prst="rect">
              <a:avLst/>
            </a:prstGeom>
          </p:spPr>
          <p:txBody>
            <a:bodyPr wrap="square" lIns="0" tIns="6635" rIns="0" bIns="0" rtlCol="0">
              <a:noAutofit/>
            </a:bodyPr>
            <a:lstStyle/>
            <a:p>
              <a:pPr marL="12700" algn="just"/>
              <a:r>
                <a:rPr lang="es-ES" sz="900" dirty="0">
                  <a:latin typeface="Malgun Gothic"/>
                  <a:cs typeface="Malgun Gothic"/>
                </a:rPr>
                <a:t>Escribe los nombres de tus familiares queridos y amigos a quienes aún no hayas predicado el evangelio. Y pedid oración unos a otros(1P 3:15).</a:t>
              </a:r>
            </a:p>
          </p:txBody>
        </p:sp>
        <p:sp>
          <p:nvSpPr>
            <p:cNvPr id="2" name="object 2"/>
            <p:cNvSpPr txBox="1"/>
            <p:nvPr/>
          </p:nvSpPr>
          <p:spPr>
            <a:xfrm>
              <a:off x="5079950"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99</a:t>
              </a:r>
              <a:endParaRPr sz="100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Pr 10:5</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Mt 9:38</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Jn 4:35</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100</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Ro 12:11</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2Co 6:2</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12" dirty="0">
                  <a:latin typeface="Malgun Gothic"/>
                  <a:cs typeface="Malgun Gothic"/>
                </a:rPr>
                <a:t>2Ti 2:21</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12" dirty="0">
                  <a:latin typeface="Malgun Gothic"/>
                  <a:cs typeface="Malgun Gothic"/>
                </a:rPr>
                <a:t>1P 3:15</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101</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a:extLst>
              <a:ext uri="{FF2B5EF4-FFF2-40B4-BE49-F238E27FC236}">
                <a16:creationId xmlns:a16="http://schemas.microsoft.com/office/drawing/2014/main" id="{DC2DE878-4280-442B-A1AB-4A24807E50D0}"/>
              </a:ext>
            </a:extLst>
          </p:cNvPr>
          <p:cNvGrpSpPr/>
          <p:nvPr/>
        </p:nvGrpSpPr>
        <p:grpSpPr>
          <a:xfrm>
            <a:off x="0" y="-12"/>
            <a:ext cx="5471997" cy="7992008"/>
            <a:chOff x="0" y="-12"/>
            <a:chExt cx="5471997" cy="7992008"/>
          </a:xfrm>
        </p:grpSpPr>
        <p:grpSp>
          <p:nvGrpSpPr>
            <p:cNvPr id="24" name="그룹 23">
              <a:extLst>
                <a:ext uri="{FF2B5EF4-FFF2-40B4-BE49-F238E27FC236}">
                  <a16:creationId xmlns:a16="http://schemas.microsoft.com/office/drawing/2014/main" id="{50095B8F-F042-447A-9C42-68DC507EC152}"/>
                </a:ext>
              </a:extLst>
            </p:cNvPr>
            <p:cNvGrpSpPr/>
            <p:nvPr/>
          </p:nvGrpSpPr>
          <p:grpSpPr>
            <a:xfrm>
              <a:off x="0" y="-12"/>
              <a:ext cx="5471997" cy="7992008"/>
              <a:chOff x="0" y="-12"/>
              <a:chExt cx="5471997" cy="7992008"/>
            </a:xfrm>
          </p:grpSpPr>
          <p:sp>
            <p:nvSpPr>
              <p:cNvPr id="21" name="object 21"/>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2" name="object 12"/>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833031" y="5263286"/>
                <a:ext cx="3482987" cy="2245715"/>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20" name="object 20"/>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1" name="object 11"/>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9" name="object 9"/>
              <p:cNvSpPr txBox="1"/>
              <p:nvPr/>
            </p:nvSpPr>
            <p:spPr>
              <a:xfrm>
                <a:off x="1523376" y="1093600"/>
                <a:ext cx="3042274" cy="254000"/>
              </a:xfrm>
              <a:prstGeom prst="rect">
                <a:avLst/>
              </a:prstGeom>
            </p:spPr>
            <p:txBody>
              <a:bodyPr wrap="square" lIns="0" tIns="12700" rIns="0" bIns="0" rtlCol="0">
                <a:noAutofit/>
              </a:bodyPr>
              <a:lstStyle/>
              <a:p>
                <a:pPr marL="12700">
                  <a:lnSpc>
                    <a:spcPts val="2000"/>
                  </a:lnSpc>
                </a:pPr>
                <a:r>
                  <a:rPr lang="es-ES" sz="1600" dirty="0">
                    <a:solidFill>
                      <a:srgbClr val="00ADEF"/>
                    </a:solidFill>
                    <a:latin typeface="Times New Roman" panose="02020603050405020304" pitchFamily="18" charset="0"/>
                    <a:cs typeface="Times New Roman" panose="02020603050405020304" pitchFamily="18" charset="0"/>
                  </a:rPr>
                  <a:t>Hagámoslo mañana por la mañana</a:t>
                </a:r>
                <a:endParaRPr sz="1600" dirty="0">
                  <a:latin typeface="Times New Roman" panose="02020603050405020304" pitchFamily="18" charset="0"/>
                  <a:cs typeface="Times New Roman" panose="02020603050405020304" pitchFamily="18" charset="0"/>
                </a:endParaRPr>
              </a:p>
            </p:txBody>
          </p:sp>
          <p:sp>
            <p:nvSpPr>
              <p:cNvPr id="8" name="object 8"/>
              <p:cNvSpPr txBox="1"/>
              <p:nvPr/>
            </p:nvSpPr>
            <p:spPr>
              <a:xfrm>
                <a:off x="442549" y="1738124"/>
                <a:ext cx="4404107" cy="469798"/>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Un barco de vapor de Centroamérica, que se dirigía de Nueva York a San Francisco, tuvo un accidente en medio del océano, lo que provocó que entrara agua. El barco de rescate que pasaba lo vio y se acercó a Centroamérica.</a:t>
                </a:r>
              </a:p>
            </p:txBody>
          </p:sp>
          <p:sp>
            <p:nvSpPr>
              <p:cNvPr id="7" name="object 7"/>
              <p:cNvSpPr txBox="1"/>
              <p:nvPr/>
            </p:nvSpPr>
            <p:spPr>
              <a:xfrm>
                <a:off x="550562" y="2382982"/>
                <a:ext cx="3634088" cy="207818"/>
              </a:xfrm>
              <a:prstGeom prst="rect">
                <a:avLst/>
              </a:prstGeom>
            </p:spPr>
            <p:txBody>
              <a:bodyPr wrap="square" lIns="0" tIns="6921" rIns="0" bIns="0" rtlCol="0">
                <a:noAutofit/>
              </a:bodyPr>
              <a:lstStyle/>
              <a:p>
                <a:pPr marL="12700" algn="just">
                  <a:lnSpc>
                    <a:spcPts val="1200"/>
                  </a:lnSpc>
                </a:pPr>
                <a:r>
                  <a:rPr lang="es-ES" sz="900" dirty="0">
                    <a:latin typeface="Malgun Gothic" panose="020B0503020000020004" pitchFamily="34" charset="-127"/>
                    <a:ea typeface="Malgun Gothic" panose="020B0503020000020004" pitchFamily="34" charset="-127"/>
                    <a:cs typeface="NanumBarunGothic"/>
                  </a:rPr>
                  <a:t>“¿Qué pasa?” Preguntó el capitán del barco de rescate.</a:t>
                </a:r>
              </a:p>
            </p:txBody>
          </p:sp>
          <p:sp>
            <p:nvSpPr>
              <p:cNvPr id="6" name="object 6"/>
              <p:cNvSpPr txBox="1"/>
              <p:nvPr/>
            </p:nvSpPr>
            <p:spPr>
              <a:xfrm>
                <a:off x="442549" y="2706978"/>
                <a:ext cx="4395376" cy="609129"/>
              </a:xfrm>
              <a:prstGeom prst="rect">
                <a:avLst/>
              </a:prstGeom>
            </p:spPr>
            <p:txBody>
              <a:bodyPr wrap="square" lIns="0" tIns="6921" rIns="0" bIns="0" rtlCol="0">
                <a:noAutofit/>
              </a:bodyPr>
              <a:lstStyle/>
              <a:p>
                <a:pPr indent="98425" algn="just">
                  <a:lnSpc>
                    <a:spcPts val="1200"/>
                  </a:lnSpc>
                </a:pPr>
                <a:r>
                  <a:rPr lang="es-ES" sz="900" dirty="0">
                    <a:latin typeface="Malgun Gothic" panose="020B0503020000020004" pitchFamily="34" charset="-127"/>
                    <a:ea typeface="Malgun Gothic" panose="020B0503020000020004" pitchFamily="34" charset="-127"/>
                    <a:cs typeface="NanumBarunGothic"/>
                  </a:rPr>
                  <a:t>“El barco tiene un agujero y está entrando agua, pero no podemos repararlo ahora. Es de noche y los pasajeros también pueden alborotarse. Parece que el barco estará a flote hasta mañana por la mañana, así que esperemos y decidamos hasta mañana por la mañana.”, respondió el capitán de Centroamérica.</a:t>
                </a:r>
              </a:p>
            </p:txBody>
          </p:sp>
          <p:sp>
            <p:nvSpPr>
              <p:cNvPr id="5" name="object 5"/>
              <p:cNvSpPr txBox="1"/>
              <p:nvPr/>
            </p:nvSpPr>
            <p:spPr>
              <a:xfrm>
                <a:off x="442434" y="3467100"/>
                <a:ext cx="4404007" cy="317573"/>
              </a:xfrm>
              <a:prstGeom prst="rect">
                <a:avLst/>
              </a:prstGeom>
            </p:spPr>
            <p:txBody>
              <a:bodyPr wrap="square" lIns="0" tIns="6921" rIns="0" bIns="0" rtlCol="0">
                <a:noAutofit/>
              </a:bodyPr>
              <a:lstStyle/>
              <a:p>
                <a:pPr marR="14308" indent="98425" algn="just">
                  <a:lnSpc>
                    <a:spcPts val="1200"/>
                  </a:lnSpc>
                </a:pPr>
                <a:r>
                  <a:rPr lang="es-ES" sz="900" dirty="0">
                    <a:latin typeface="Malgun Gothic"/>
                    <a:cs typeface="Malgun Gothic"/>
                  </a:rPr>
                  <a:t>Con el corazón inquieto, volvió a decir el capitán del barco de rescate. “Aun así es peligroso, sería mejor que trasladara a las personas a nuestro barco ahora.”</a:t>
                </a:r>
              </a:p>
            </p:txBody>
          </p:sp>
          <p:sp>
            <p:nvSpPr>
              <p:cNvPr id="4" name="object 4"/>
              <p:cNvSpPr txBox="1"/>
              <p:nvPr/>
            </p:nvSpPr>
            <p:spPr>
              <a:xfrm>
                <a:off x="442434" y="3954023"/>
                <a:ext cx="4403981" cy="793187"/>
              </a:xfrm>
              <a:prstGeom prst="rect">
                <a:avLst/>
              </a:prstGeom>
            </p:spPr>
            <p:txBody>
              <a:bodyPr wrap="square" lIns="0" tIns="6921" rIns="0" bIns="0" rtlCol="0">
                <a:noAutofit/>
              </a:bodyPr>
              <a:lstStyle/>
              <a:p>
                <a:pPr marR="14308" indent="98425" algn="just">
                  <a:lnSpc>
                    <a:spcPts val="1200"/>
                  </a:lnSpc>
                </a:pPr>
                <a:r>
                  <a:rPr lang="es-ES" sz="900" dirty="0">
                    <a:latin typeface="Malgun Gothic"/>
                    <a:cs typeface="Malgun Gothic"/>
                  </a:rPr>
                  <a:t>Pero el capitán de Centroamérica volvió a decir: "Hagámoslo mañana por la mañana." Finalmente, después de una hora y media, Centroamérica quedó completamente sumergido y no podía encontrar ningún rastro. Murieron porque retrasó la operación de rescate en una situación de emergencia con una forma de pensar tranquila.</a:t>
                </a:r>
                <a:endParaRPr sz="900" dirty="0">
                  <a:latin typeface="Malgun Gothic"/>
                  <a:cs typeface="Malgun Gothic"/>
                </a:endParaRPr>
              </a:p>
            </p:txBody>
          </p:sp>
          <p:sp>
            <p:nvSpPr>
              <p:cNvPr id="3" name="object 3"/>
              <p:cNvSpPr txBox="1"/>
              <p:nvPr/>
            </p:nvSpPr>
            <p:spPr>
              <a:xfrm>
                <a:off x="442434" y="4923149"/>
                <a:ext cx="4398289" cy="180221"/>
              </a:xfrm>
              <a:prstGeom prst="rect">
                <a:avLst/>
              </a:prstGeom>
            </p:spPr>
            <p:txBody>
              <a:bodyPr wrap="square" lIns="0" tIns="6604" rIns="0" bIns="0" rtlCol="0">
                <a:noAutofit/>
              </a:bodyPr>
              <a:lstStyle/>
              <a:p>
                <a:pPr marL="12700" marR="17145" indent="76200" algn="just">
                  <a:lnSpc>
                    <a:spcPts val="1200"/>
                  </a:lnSpc>
                  <a:spcBef>
                    <a:spcPts val="13"/>
                  </a:spcBef>
                </a:pPr>
                <a:r>
                  <a:rPr lang="es-ES" sz="900" dirty="0">
                    <a:latin typeface="Malgun Gothic"/>
                    <a:cs typeface="Malgun Gothic"/>
                  </a:rPr>
                  <a:t>Si le da la oportunidad de salvación ahora, no se demore en aceptar el evangelio.</a:t>
                </a:r>
              </a:p>
            </p:txBody>
          </p:sp>
          <p:sp>
            <p:nvSpPr>
              <p:cNvPr id="2" name="object 2"/>
              <p:cNvSpPr txBox="1"/>
              <p:nvPr/>
            </p:nvSpPr>
            <p:spPr>
              <a:xfrm>
                <a:off x="15404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102</a:t>
                </a:r>
                <a:endParaRPr sz="1000">
                  <a:latin typeface="Times New Roman"/>
                  <a:cs typeface="Times New Roman"/>
                </a:endParaRPr>
              </a:p>
            </p:txBody>
          </p:sp>
          <p:sp>
            <p:nvSpPr>
              <p:cNvPr id="22" name="object 7">
                <a:extLst>
                  <a:ext uri="{FF2B5EF4-FFF2-40B4-BE49-F238E27FC236}">
                    <a16:creationId xmlns:a16="http://schemas.microsoft.com/office/drawing/2014/main" id="{1CB5CBD5-2980-4A36-B517-DF94CA9C0B30}"/>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
          <p:nvSpPr>
            <p:cNvPr id="25" name="직사각형 24">
              <a:extLst>
                <a:ext uri="{FF2B5EF4-FFF2-40B4-BE49-F238E27FC236}">
                  <a16:creationId xmlns:a16="http://schemas.microsoft.com/office/drawing/2014/main" id="{871CF58C-6A62-4413-BE2F-A9F2607511F2}"/>
                </a:ext>
              </a:extLst>
            </p:cNvPr>
            <p:cNvSpPr/>
            <p:nvPr/>
          </p:nvSpPr>
          <p:spPr>
            <a:xfrm>
              <a:off x="2889250" y="6286500"/>
              <a:ext cx="381000"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extBox 25">
              <a:extLst>
                <a:ext uri="{FF2B5EF4-FFF2-40B4-BE49-F238E27FC236}">
                  <a16:creationId xmlns:a16="http://schemas.microsoft.com/office/drawing/2014/main" id="{F982A616-BBB0-4B70-B6C5-DEB6F8F07EC6}"/>
                </a:ext>
              </a:extLst>
            </p:cNvPr>
            <p:cNvSpPr txBox="1"/>
            <p:nvPr/>
          </p:nvSpPr>
          <p:spPr>
            <a:xfrm>
              <a:off x="2813050" y="6262876"/>
              <a:ext cx="533400" cy="276999"/>
            </a:xfrm>
            <a:prstGeom prst="rect">
              <a:avLst/>
            </a:prstGeom>
            <a:noFill/>
          </p:spPr>
          <p:txBody>
            <a:bodyPr wrap="square" rtlCol="0">
              <a:spAutoFit/>
            </a:bodyPr>
            <a:lstStyle/>
            <a:p>
              <a:pPr algn="ctr"/>
              <a:r>
                <a:rPr lang="es-ES" sz="600" dirty="0">
                  <a:latin typeface="Malgun Gothic" panose="020B0503020000020004" pitchFamily="34" charset="-127"/>
                  <a:ea typeface="Malgun Gothic" panose="020B0503020000020004" pitchFamily="34" charset="-127"/>
                </a:rPr>
                <a:t>Barco de rescate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945BE495-970D-4DEA-A288-84A202B123A8}"/>
              </a:ext>
            </a:extLst>
          </p:cNvPr>
          <p:cNvGrpSpPr/>
          <p:nvPr/>
        </p:nvGrpSpPr>
        <p:grpSpPr>
          <a:xfrm>
            <a:off x="0" y="-12"/>
            <a:ext cx="5471997" cy="7992008"/>
            <a:chOff x="0" y="-12"/>
            <a:chExt cx="5471997" cy="7992008"/>
          </a:xfrm>
        </p:grpSpPr>
        <p:sp>
          <p:nvSpPr>
            <p:cNvPr id="24" name="object 24"/>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3" name="object 13"/>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1464823" y="654420"/>
              <a:ext cx="3573246" cy="735304"/>
            </a:xfrm>
            <a:custGeom>
              <a:avLst/>
              <a:gdLst/>
              <a:ahLst/>
              <a:cxnLst/>
              <a:rect l="l" t="t" r="r" b="b"/>
              <a:pathLst>
                <a:path w="3573246" h="735304">
                  <a:moveTo>
                    <a:pt x="166243" y="393306"/>
                  </a:moveTo>
                  <a:lnTo>
                    <a:pt x="166243" y="655535"/>
                  </a:lnTo>
                  <a:lnTo>
                    <a:pt x="167561" y="670060"/>
                  </a:lnTo>
                  <a:lnTo>
                    <a:pt x="185471" y="707481"/>
                  </a:lnTo>
                  <a:lnTo>
                    <a:pt x="219384" y="730754"/>
                  </a:lnTo>
                  <a:lnTo>
                    <a:pt x="245999" y="735304"/>
                  </a:lnTo>
                  <a:lnTo>
                    <a:pt x="3493477" y="735304"/>
                  </a:lnTo>
                  <a:lnTo>
                    <a:pt x="3534206" y="724138"/>
                  </a:lnTo>
                  <a:lnTo>
                    <a:pt x="3562898" y="694856"/>
                  </a:lnTo>
                  <a:lnTo>
                    <a:pt x="3573246" y="6555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464823" y="654420"/>
              <a:ext cx="3573246" cy="735304"/>
            </a:xfrm>
            <a:custGeom>
              <a:avLst/>
              <a:gdLst/>
              <a:ahLst/>
              <a:cxnLst/>
              <a:rect l="l" t="t" r="r" b="b"/>
              <a:pathLst>
                <a:path w="3573246" h="735304">
                  <a:moveTo>
                    <a:pt x="166243" y="393306"/>
                  </a:moveTo>
                  <a:lnTo>
                    <a:pt x="166243" y="655535"/>
                  </a:lnTo>
                  <a:lnTo>
                    <a:pt x="167561" y="670060"/>
                  </a:lnTo>
                  <a:lnTo>
                    <a:pt x="185471" y="707481"/>
                  </a:lnTo>
                  <a:lnTo>
                    <a:pt x="219384" y="730754"/>
                  </a:lnTo>
                  <a:lnTo>
                    <a:pt x="245999" y="735304"/>
                  </a:lnTo>
                  <a:lnTo>
                    <a:pt x="3493477" y="735304"/>
                  </a:lnTo>
                  <a:lnTo>
                    <a:pt x="3534206" y="724138"/>
                  </a:lnTo>
                  <a:lnTo>
                    <a:pt x="3562898" y="694856"/>
                  </a:lnTo>
                  <a:lnTo>
                    <a:pt x="3573246" y="6555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699">
              <a:solidFill>
                <a:srgbClr val="939597"/>
              </a:solidFill>
            </a:ln>
          </p:spPr>
          <p:txBody>
            <a:bodyPr wrap="square" lIns="0" tIns="0" rIns="0" bIns="0" rtlCol="0">
              <a:noAutofit/>
            </a:bodyPr>
            <a:lstStyle/>
            <a:p>
              <a:endParaRPr/>
            </a:p>
          </p:txBody>
        </p:sp>
        <p:sp>
          <p:nvSpPr>
            <p:cNvPr id="22" name="object 22"/>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3" name="object 23"/>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2" name="object 12"/>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11" name="object 11"/>
            <p:cNvSpPr txBox="1"/>
            <p:nvPr/>
          </p:nvSpPr>
          <p:spPr>
            <a:xfrm>
              <a:off x="624963" y="1922523"/>
              <a:ext cx="4298808" cy="634847"/>
            </a:xfrm>
            <a:prstGeom prst="rect">
              <a:avLst/>
            </a:prstGeom>
          </p:spPr>
          <p:txBody>
            <a:bodyPr wrap="square" lIns="0" tIns="6604" rIns="0" bIns="0" rtlCol="0">
              <a:noAutofit/>
            </a:bodyPr>
            <a:lstStyle/>
            <a:p>
              <a:pPr marR="16785" indent="120650" algn="just"/>
              <a:r>
                <a:rPr lang="es-ES" sz="900" dirty="0">
                  <a:latin typeface="Malgun Gothic"/>
                  <a:cs typeface="Malgun Gothic"/>
                </a:rPr>
                <a:t>Estas son las razones por las que la gente dice que no existe Dios o que no puede creer en Dios. ¿Por qué el impío prospera y la persona buena que debería ser bendecida obtiene la desgracia? En el Salmo 73 también, un hombre llamado Asaf le hace a Dios una pregunta sobre este problema.</a:t>
              </a:r>
            </a:p>
          </p:txBody>
        </p:sp>
        <p:sp>
          <p:nvSpPr>
            <p:cNvPr id="10" name="object 10"/>
            <p:cNvSpPr txBox="1"/>
            <p:nvPr/>
          </p:nvSpPr>
          <p:spPr>
            <a:xfrm>
              <a:off x="624963" y="2571750"/>
              <a:ext cx="4293510" cy="683281"/>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En cuanto a mí, casi se deslizaron mis pies; Por poco resbalaron mis pasos. Porque tuve envidia de los arrogantes, Viendo la prosperidad de los impíos. Porque no tienen congojas por su muerte, Pues su vigor está entero. No pasan trabajos como los otros mortales, Ni son azotados como los demás hombres. </a:t>
              </a:r>
              <a:r>
                <a:rPr sz="900" dirty="0">
                  <a:solidFill>
                    <a:srgbClr val="00ADEF"/>
                  </a:solidFill>
                  <a:latin typeface="Malgun Gothic"/>
                  <a:cs typeface="Malgun Gothic"/>
                </a:rPr>
                <a:t> (</a:t>
              </a:r>
              <a:r>
                <a:rPr lang="es-ES" sz="900" dirty="0">
                  <a:solidFill>
                    <a:srgbClr val="00ADEF"/>
                  </a:solidFill>
                  <a:latin typeface="Malgun Gothic"/>
                  <a:cs typeface="Malgun Gothic"/>
                </a:rPr>
                <a:t>Sal</a:t>
              </a:r>
              <a:r>
                <a:rPr sz="900" dirty="0">
                  <a:solidFill>
                    <a:srgbClr val="00ADEF"/>
                  </a:solidFill>
                  <a:latin typeface="Malgun Gothic"/>
                  <a:cs typeface="Malgun Gothic"/>
                </a:rPr>
                <a:t> 73:2~5)</a:t>
              </a:r>
              <a:endParaRPr sz="900" dirty="0">
                <a:latin typeface="Malgun Gothic"/>
                <a:cs typeface="Malgun Gothic"/>
              </a:endParaRPr>
            </a:p>
          </p:txBody>
        </p:sp>
        <p:sp>
          <p:nvSpPr>
            <p:cNvPr id="9" name="object 9"/>
            <p:cNvSpPr txBox="1"/>
            <p:nvPr/>
          </p:nvSpPr>
          <p:spPr>
            <a:xfrm>
              <a:off x="624963" y="3331283"/>
              <a:ext cx="4293487" cy="419952"/>
            </a:xfrm>
            <a:prstGeom prst="rect">
              <a:avLst/>
            </a:prstGeom>
          </p:spPr>
          <p:txBody>
            <a:bodyPr wrap="square" lIns="0" tIns="6604" rIns="0" bIns="0" rtlCol="0">
              <a:noAutofit/>
            </a:bodyPr>
            <a:lstStyle/>
            <a:p>
              <a:pPr indent="120650" algn="just"/>
              <a:r>
                <a:rPr lang="es-ES" sz="900" dirty="0">
                  <a:latin typeface="Malgun Gothic"/>
                  <a:cs typeface="Malgun Gothic"/>
                </a:rPr>
                <a:t>Cuando entró al santuario de Dios mientras agonizaba por la prosperidad de los impíos, es decir, cuando puso el problema delante de Dios, obtuvo la respuesta.</a:t>
              </a:r>
            </a:p>
          </p:txBody>
        </p:sp>
        <p:sp>
          <p:nvSpPr>
            <p:cNvPr id="8" name="object 8"/>
            <p:cNvSpPr txBox="1"/>
            <p:nvPr/>
          </p:nvSpPr>
          <p:spPr>
            <a:xfrm>
              <a:off x="624963" y="3848100"/>
              <a:ext cx="4299214" cy="559016"/>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Cuando pensé para saber esto, Fue duro trabajo para mí, Hasta que entrando en el santuario de Dios, Comprendí el fin de ellos. Ciertamente los has puesto en deslizaderos; En asolamientos los harás caer. ¡Cómo han sido asolados de repente! Perecieron, se consumieron de terrores.</a:t>
              </a:r>
              <a:r>
                <a:rPr sz="900" dirty="0">
                  <a:solidFill>
                    <a:srgbClr val="00ADEF"/>
                  </a:solidFill>
                  <a:latin typeface="Malgun Gothic"/>
                  <a:cs typeface="Malgun Gothic"/>
                </a:rPr>
                <a:t> (</a:t>
              </a:r>
              <a:r>
                <a:rPr lang="es-ES" sz="900" dirty="0">
                  <a:solidFill>
                    <a:srgbClr val="00ADEF"/>
                  </a:solidFill>
                  <a:latin typeface="Malgun Gothic"/>
                  <a:cs typeface="Malgun Gothic"/>
                </a:rPr>
                <a:t>Sal</a:t>
              </a:r>
              <a:r>
                <a:rPr sz="900" dirty="0">
                  <a:solidFill>
                    <a:srgbClr val="00ADEF"/>
                  </a:solidFill>
                  <a:latin typeface="Malgun Gothic"/>
                  <a:cs typeface="Malgun Gothic"/>
                </a:rPr>
                <a:t> 73:16~19)</a:t>
              </a:r>
              <a:endParaRPr sz="900" dirty="0">
                <a:latin typeface="Malgun Gothic"/>
                <a:cs typeface="Malgun Gothic"/>
              </a:endParaRPr>
            </a:p>
          </p:txBody>
        </p:sp>
        <p:sp>
          <p:nvSpPr>
            <p:cNvPr id="7" name="object 7"/>
            <p:cNvSpPr txBox="1"/>
            <p:nvPr/>
          </p:nvSpPr>
          <p:spPr>
            <a:xfrm>
              <a:off x="624963" y="4533900"/>
              <a:ext cx="4298808" cy="1002570"/>
            </a:xfrm>
            <a:prstGeom prst="rect">
              <a:avLst/>
            </a:prstGeom>
          </p:spPr>
          <p:txBody>
            <a:bodyPr wrap="square" lIns="0" tIns="6604" rIns="0" bIns="0" rtlCol="0">
              <a:noAutofit/>
            </a:bodyPr>
            <a:lstStyle/>
            <a:p>
              <a:pPr marR="16785" indent="120650" algn="just"/>
              <a:r>
                <a:rPr lang="es-ES" sz="900" dirty="0">
                  <a:latin typeface="Malgun Gothic"/>
                  <a:cs typeface="Malgun Gothic"/>
                </a:rPr>
                <a:t>Se dio cuenta del destino de los impíos. Lo que es bueno en el mundo es como un breve sueño, y se dio cuenta de que le espera un mundo venidero. ¿Cuán sorprendente sería para los impíos que habían estado prosperando atravesar la muerte, despertar en el mundo eterno y descubrir que están en el infierno? Ese es el fin de los impíos. Si no hubiera un mundo venidero, por supuesto, bendeciría sólo a los justos y castigaría a los impíos. Pero este mundo es un momento, y el mundo venidero es eterno.</a:t>
              </a:r>
              <a:endParaRPr sz="900" dirty="0">
                <a:latin typeface="Malgun Gothic"/>
                <a:cs typeface="Malgun Gothic"/>
              </a:endParaRPr>
            </a:p>
          </p:txBody>
        </p:sp>
        <p:sp>
          <p:nvSpPr>
            <p:cNvPr id="5" name="object 5"/>
            <p:cNvSpPr txBox="1"/>
            <p:nvPr/>
          </p:nvSpPr>
          <p:spPr>
            <a:xfrm>
              <a:off x="624963" y="5981701"/>
              <a:ext cx="4298819" cy="1121952"/>
            </a:xfrm>
            <a:prstGeom prst="rect">
              <a:avLst/>
            </a:prstGeom>
          </p:spPr>
          <p:txBody>
            <a:bodyPr wrap="square" lIns="0" tIns="6604" rIns="0" bIns="0" rtlCol="0">
              <a:noAutofit/>
            </a:bodyPr>
            <a:lstStyle/>
            <a:p>
              <a:pPr marR="16785" indent="120650" algn="just"/>
              <a:r>
                <a:rPr lang="es-ES" sz="900" dirty="0">
                  <a:latin typeface="Malgun Gothic"/>
                  <a:cs typeface="Malgun Gothic"/>
                </a:rPr>
                <a:t>Lo que Dios quiere es que cada uno examine y tenga un corazón digno de salvación a través del sufrimiento, la ansiedad y la desgracia. Para algunas personas, la desgracia repentina es una oportunidad para salvarse, y una enfermedad heredada desde el nacimiento puede ser una oportunidad para salvarse. Por lo tanto, no hay necesidad de tener envidia de la prosperidad de los impíos, ni necesidad de lamentar la desgracia de las personas buenas. Lo importante es que Dios quiere que se salven y hereden el mundo eterno, y Él está vigilando sus corazones.</a:t>
              </a:r>
            </a:p>
          </p:txBody>
        </p:sp>
        <p:sp>
          <p:nvSpPr>
            <p:cNvPr id="4" name="object 4"/>
            <p:cNvSpPr txBox="1"/>
            <p:nvPr/>
          </p:nvSpPr>
          <p:spPr>
            <a:xfrm>
              <a:off x="5023500" y="75383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103</a:t>
              </a:r>
              <a:endParaRPr sz="1000">
                <a:latin typeface="Times New Roman"/>
                <a:cs typeface="Times New Roman"/>
              </a:endParaRPr>
            </a:p>
          </p:txBody>
        </p:sp>
        <p:sp>
          <p:nvSpPr>
            <p:cNvPr id="2" name="object 2"/>
            <p:cNvSpPr txBox="1"/>
            <p:nvPr/>
          </p:nvSpPr>
          <p:spPr>
            <a:xfrm>
              <a:off x="1393761" y="730621"/>
              <a:ext cx="4040517" cy="831480"/>
            </a:xfrm>
            <a:prstGeom prst="rect">
              <a:avLst/>
            </a:prstGeom>
          </p:spPr>
          <p:txBody>
            <a:bodyPr wrap="square" lIns="0" tIns="9166" rIns="0" bIns="0" rtlCol="0">
              <a:noAutofit/>
            </a:bodyPr>
            <a:lstStyle/>
            <a:p>
              <a:pPr>
                <a:lnSpc>
                  <a:spcPts val="1200"/>
                </a:lnSpc>
              </a:pPr>
              <a:endParaRPr sz="1200" dirty="0">
                <a:latin typeface="Malgun Gothic" panose="020B0503020000020004" pitchFamily="34" charset="-127"/>
                <a:ea typeface="Malgun Gothic" panose="020B0503020000020004" pitchFamily="34" charset="-127"/>
              </a:endParaRPr>
            </a:p>
            <a:p>
              <a:pPr marL="361950" marR="477934">
                <a:lnSpc>
                  <a:spcPts val="1400"/>
                </a:lnSpc>
                <a:spcBef>
                  <a:spcPts val="70"/>
                </a:spcBef>
              </a:pPr>
              <a:r>
                <a:rPr lang="es-ES" sz="1000" dirty="0">
                  <a:solidFill>
                    <a:srgbClr val="00ADEF"/>
                  </a:solidFill>
                  <a:latin typeface="Malgun Gothic" panose="020B0503020000020004" pitchFamily="34" charset="-127"/>
                  <a:ea typeface="Malgun Gothic" panose="020B0503020000020004" pitchFamily="34" charset="-127"/>
                  <a:cs typeface="Malgun Gothic"/>
                </a:rPr>
                <a:t>¿Por qué el impío prospera y la persona buena sufre?</a:t>
              </a:r>
            </a:p>
            <a:p>
              <a:pPr marL="445613" marR="477934">
                <a:lnSpc>
                  <a:spcPts val="1400"/>
                </a:lnSpc>
                <a:spcBef>
                  <a:spcPts val="70"/>
                </a:spcBef>
              </a:pPr>
              <a:endParaRPr sz="1000" dirty="0">
                <a:latin typeface="Malgun Gothic" panose="020B0503020000020004" pitchFamily="34" charset="-127"/>
                <a:ea typeface="Malgun Gothic" panose="020B0503020000020004" pitchFamily="34" charset="-127"/>
                <a:cs typeface="Malgun Gothic"/>
              </a:endParaRPr>
            </a:p>
          </p:txBody>
        </p:sp>
        <p:sp>
          <p:nvSpPr>
            <p:cNvPr id="25" name="object 3">
              <a:extLst>
                <a:ext uri="{FF2B5EF4-FFF2-40B4-BE49-F238E27FC236}">
                  <a16:creationId xmlns:a16="http://schemas.microsoft.com/office/drawing/2014/main" id="{78D3F5B6-8D70-4350-8520-2DE8B577FA43}"/>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sp>
          <p:nvSpPr>
            <p:cNvPr id="26" name="object 8">
              <a:extLst>
                <a:ext uri="{FF2B5EF4-FFF2-40B4-BE49-F238E27FC236}">
                  <a16:creationId xmlns:a16="http://schemas.microsoft.com/office/drawing/2014/main" id="{539026AF-D6AC-40F4-8036-2CBD4CD7B024}"/>
                </a:ext>
              </a:extLst>
            </p:cNvPr>
            <p:cNvSpPr txBox="1"/>
            <p:nvPr/>
          </p:nvSpPr>
          <p:spPr>
            <a:xfrm>
              <a:off x="625294" y="5600700"/>
              <a:ext cx="4299214" cy="304749"/>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Porque no aflige ni entristece voluntariamente a los hijos de los hombres.    (Lm 3:33)</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TotalTime>
  <Words>1489</Words>
  <Application>Microsoft Office PowerPoint</Application>
  <PresentationFormat>사용자 지정</PresentationFormat>
  <Paragraphs>77</Paragraphs>
  <Slides>8</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38</cp:revision>
  <cp:lastPrinted>2021-08-02T13:32:15Z</cp:lastPrinted>
  <dcterms:modified xsi:type="dcterms:W3CDTF">2022-03-06T20:14:28Z</dcterms:modified>
</cp:coreProperties>
</file>